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33"/>
  </p:notesMasterIdLst>
  <p:sldIdLst>
    <p:sldId id="256" r:id="rId2"/>
    <p:sldId id="298" r:id="rId3"/>
    <p:sldId id="324" r:id="rId4"/>
    <p:sldId id="295" r:id="rId5"/>
    <p:sldId id="263" r:id="rId6"/>
    <p:sldId id="273" r:id="rId7"/>
    <p:sldId id="296" r:id="rId8"/>
    <p:sldId id="300" r:id="rId9"/>
    <p:sldId id="299" r:id="rId10"/>
    <p:sldId id="289" r:id="rId11"/>
    <p:sldId id="301" r:id="rId12"/>
    <p:sldId id="302" r:id="rId13"/>
    <p:sldId id="303" r:id="rId14"/>
    <p:sldId id="304" r:id="rId15"/>
    <p:sldId id="290"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71" r:id="rId31"/>
    <p:sldId id="32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6784" autoAdjust="0"/>
  </p:normalViewPr>
  <p:slideViewPr>
    <p:cSldViewPr>
      <p:cViewPr varScale="1">
        <p:scale>
          <a:sx n="52" d="100"/>
          <a:sy n="52" d="100"/>
        </p:scale>
        <p:origin x="173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11706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271204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3728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381702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255216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25894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285233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29865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389071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129304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121764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25301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284296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297024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332594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371585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370446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43992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43907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One of the ways that the district has chosen to involve parents in their students’ education is by providing access to </a:t>
            </a:r>
            <a:r>
              <a:rPr lang="en-US" baseline="0" dirty="0" err="1"/>
              <a:t>ReadyRosie</a:t>
            </a:r>
            <a:r>
              <a:rPr lang="en-US" baseline="0" dirty="0"/>
              <a:t>. This program provides educational games and videos for families to watch and do together. If you have a student in Pre-K through 3</a:t>
            </a:r>
            <a:r>
              <a:rPr lang="en-US" baseline="30000" dirty="0"/>
              <a:t>rd</a:t>
            </a:r>
            <a:r>
              <a:rPr lang="en-US" baseline="0" dirty="0"/>
              <a:t> grade, you should receive an invitation to join </a:t>
            </a:r>
            <a:r>
              <a:rPr lang="en-US" baseline="0" dirty="0" err="1"/>
              <a:t>ReadyRosie</a:t>
            </a:r>
            <a:r>
              <a:rPr lang="en-US" baseline="0" dirty="0"/>
              <a:t> from your child’s teacher. If you have younger siblings at home, there are videos appropriate for them as well. You can access </a:t>
            </a:r>
            <a:r>
              <a:rPr lang="en-US" baseline="0" dirty="0" err="1"/>
              <a:t>ReadyRosie</a:t>
            </a:r>
            <a:r>
              <a:rPr lang="en-US" baseline="0"/>
              <a:t> online and on your mobile device.</a:t>
            </a:r>
            <a:endParaRPr lang="en-US"/>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141643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19680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sz="1200" kern="1200" dirty="0">
                <a:solidFill>
                  <a:schemeClr val="tx1"/>
                </a:solidFill>
                <a:effectLst/>
                <a:latin typeface="+mn-lt"/>
                <a:ea typeface="+mn-ea"/>
                <a:cs typeface="+mn-cs"/>
              </a:rPr>
              <a:t>Research indicates that students impacted by poverty are more likely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encounter instruction by less qualified teachers and educational assistants;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 poorly on state assessments;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lower levels of parental involvement in their education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Title I funding seeks to ensure high quality education for all students, support student achievement, and provide resources to increase parent and family engagement in schools.</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99815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290190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25766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17</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78731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5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671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194176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23622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421978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0878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179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95691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838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697087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16783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2897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130133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0953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2773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7813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78721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99844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08043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06665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5272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8543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43308269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a:solidFill>
                  <a:schemeClr val="bg1"/>
                </a:solidFill>
                <a:latin typeface="+mn-lt"/>
              </a:rPr>
              <a:t>Welcome to the Title I</a:t>
            </a:r>
            <a:br>
              <a:rPr lang="en-US" b="1" dirty="0">
                <a:solidFill>
                  <a:schemeClr val="bg1"/>
                </a:solidFill>
                <a:latin typeface="+mn-lt"/>
              </a:rPr>
            </a:br>
            <a:r>
              <a:rPr lang="en-US" b="1" dirty="0">
                <a:solidFill>
                  <a:schemeClr val="bg1"/>
                </a:solidFill>
                <a:latin typeface="+mn-lt"/>
              </a:rPr>
              <a:t>Annual Meeting</a:t>
            </a:r>
            <a:br>
              <a:rPr lang="en-US" b="1" dirty="0">
                <a:solidFill>
                  <a:schemeClr val="bg1"/>
                </a:solidFill>
                <a:latin typeface="+mn-lt"/>
              </a:rPr>
            </a:br>
            <a:r>
              <a:rPr lang="en-US" b="1" dirty="0">
                <a:solidFill>
                  <a:schemeClr val="bg1"/>
                </a:solidFill>
                <a:latin typeface="+mn-lt"/>
              </a:rPr>
              <a:t>2022-2023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064" y="3450771"/>
            <a:ext cx="3349871" cy="2057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32636" cy="711359"/>
          </a:xfrm>
        </p:spPr>
        <p:txBody>
          <a:bodyPr>
            <a:normAutofit fontScale="90000"/>
          </a:bodyPr>
          <a:lstStyle/>
          <a:p>
            <a:pPr algn="ctr"/>
            <a:r>
              <a:rPr lang="en-US" sz="5300" b="1" dirty="0">
                <a:solidFill>
                  <a:schemeClr val="bg1"/>
                </a:solidFill>
              </a:rPr>
              <a:t>David E. Smith ES </a:t>
            </a:r>
            <a:r>
              <a:rPr lang="en-US" sz="5400" b="1" dirty="0">
                <a:solidFill>
                  <a:schemeClr val="bg1"/>
                </a:solidFill>
              </a:rPr>
              <a:t>Allocation</a:t>
            </a:r>
          </a:p>
        </p:txBody>
      </p:sp>
      <p:graphicFrame>
        <p:nvGraphicFramePr>
          <p:cNvPr id="4" name="Table 3"/>
          <p:cNvGraphicFramePr>
            <a:graphicFrameLocks noGrp="1"/>
          </p:cNvGraphicFramePr>
          <p:nvPr>
            <p:extLst>
              <p:ext uri="{D42A27DB-BD31-4B8C-83A1-F6EECF244321}">
                <p14:modId xmlns:p14="http://schemas.microsoft.com/office/powerpoint/2010/main" val="639605472"/>
              </p:ext>
            </p:extLst>
          </p:nvPr>
        </p:nvGraphicFramePr>
        <p:xfrm>
          <a:off x="762000" y="2590800"/>
          <a:ext cx="7620000" cy="2288756"/>
        </p:xfrm>
        <a:graphic>
          <a:graphicData uri="http://schemas.openxmlformats.org/drawingml/2006/table">
            <a:tbl>
              <a:tblPr bandRow="1">
                <a:tableStyleId>{5C22544A-7EE6-4342-B048-85BDC9FD1C3A}</a:tableStyleId>
              </a:tblPr>
              <a:tblGrid>
                <a:gridCol w="5334000">
                  <a:extLst>
                    <a:ext uri="{9D8B030D-6E8A-4147-A177-3AD203B41FA5}">
                      <a16:colId xmlns:a16="http://schemas.microsoft.com/office/drawing/2014/main" val="4163028798"/>
                    </a:ext>
                  </a:extLst>
                </a:gridCol>
                <a:gridCol w="2286000">
                  <a:extLst>
                    <a:ext uri="{9D8B030D-6E8A-4147-A177-3AD203B41FA5}">
                      <a16:colId xmlns:a16="http://schemas.microsoft.com/office/drawing/2014/main" val="2058314004"/>
                    </a:ext>
                  </a:extLst>
                </a:gridCol>
              </a:tblGrid>
              <a:tr h="475196">
                <a:tc>
                  <a:txBody>
                    <a:bodyPr/>
                    <a:lstStyle/>
                    <a:p>
                      <a:r>
                        <a:rPr lang="en-US" sz="2400" b="1" dirty="0">
                          <a:solidFill>
                            <a:schemeClr val="tx1">
                              <a:lumMod val="75000"/>
                              <a:lumOff val="25000"/>
                            </a:schemeClr>
                          </a:solidFill>
                        </a:rPr>
                        <a:t># Enrolled </a:t>
                      </a:r>
                      <a:r>
                        <a:rPr lang="en-US" sz="2400" b="1">
                          <a:solidFill>
                            <a:schemeClr val="tx1">
                              <a:lumMod val="75000"/>
                              <a:lumOff val="25000"/>
                            </a:schemeClr>
                          </a:solidFill>
                        </a:rPr>
                        <a:t>in 2021-2022</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391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515404">
                <a:tc>
                  <a:txBody>
                    <a:bodyPr/>
                    <a:lstStyle/>
                    <a:p>
                      <a:r>
                        <a:rPr lang="en-US" sz="2400" b="1" dirty="0">
                          <a:solidFill>
                            <a:schemeClr val="tx1">
                              <a:lumMod val="75000"/>
                              <a:lumOff val="25000"/>
                            </a:schemeClr>
                          </a:solidFill>
                        </a:rPr>
                        <a:t># Eligible for Free/Reduced</a:t>
                      </a:r>
                      <a:r>
                        <a:rPr lang="en-US" sz="2400" b="1" baseline="0" dirty="0">
                          <a:solidFill>
                            <a:schemeClr val="tx1">
                              <a:lumMod val="75000"/>
                              <a:lumOff val="25000"/>
                            </a:schemeClr>
                          </a:solidFill>
                        </a:rPr>
                        <a:t>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820204">
                <a:tc>
                  <a:txBody>
                    <a:bodyPr/>
                    <a:lstStyle/>
                    <a:p>
                      <a:r>
                        <a:rPr lang="en-US" sz="2400" b="1" dirty="0">
                          <a:solidFill>
                            <a:schemeClr val="tx1">
                              <a:lumMod val="75000"/>
                              <a:lumOff val="25000"/>
                            </a:schemeClr>
                          </a:solidFill>
                        </a:rPr>
                        <a:t>% of</a:t>
                      </a:r>
                      <a:r>
                        <a:rPr lang="en-US" sz="2400" b="1" baseline="0" dirty="0">
                          <a:solidFill>
                            <a:schemeClr val="tx1">
                              <a:lumMod val="75000"/>
                              <a:lumOff val="25000"/>
                            </a:schemeClr>
                          </a:solidFill>
                        </a:rPr>
                        <a:t> Students Eligible for Free/Reduced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83.12%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75196">
                <a:tc>
                  <a:txBody>
                    <a:bodyPr/>
                    <a:lstStyle/>
                    <a:p>
                      <a:r>
                        <a:rPr lang="en-US" sz="2400" b="1" dirty="0">
                          <a:solidFill>
                            <a:schemeClr val="tx1">
                              <a:lumMod val="75000"/>
                              <a:lumOff val="25000"/>
                            </a:schemeClr>
                          </a:solidFill>
                        </a:rPr>
                        <a:t>Total Campus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$167,943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799" y="4955756"/>
            <a:ext cx="2868395" cy="1902244"/>
          </a:xfrm>
          <a:prstGeom prst="rect">
            <a:avLst/>
          </a:prstGeom>
        </p:spPr>
      </p:pic>
    </p:spTree>
    <p:extLst>
      <p:ext uri="{BB962C8B-B14F-4D97-AF65-F5344CB8AC3E}">
        <p14:creationId xmlns:p14="http://schemas.microsoft.com/office/powerpoint/2010/main" val="139377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 we decide where to spend the Title I money?</a:t>
            </a:r>
          </a:p>
        </p:txBody>
      </p:sp>
    </p:spTree>
    <p:extLst>
      <p:ext uri="{BB962C8B-B14F-4D97-AF65-F5344CB8AC3E}">
        <p14:creationId xmlns:p14="http://schemas.microsoft.com/office/powerpoint/2010/main" val="355844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Collaborate with parents and staff</a:t>
            </a:r>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232287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Conduct a comprehensive needs    </a:t>
            </a:r>
          </a:p>
          <a:p>
            <a:pPr marL="0" indent="0" algn="ctr">
              <a:buNone/>
            </a:pPr>
            <a:r>
              <a:rPr lang="en-US" sz="6000" b="1" dirty="0">
                <a:latin typeface="+mj-lt"/>
              </a:rPr>
              <a:t>assessment</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2268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Target student and parent needs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351525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25605"/>
            <a:ext cx="6756436" cy="711359"/>
          </a:xfrm>
        </p:spPr>
        <p:txBody>
          <a:bodyPr>
            <a:noAutofit/>
          </a:bodyPr>
          <a:lstStyle/>
          <a:p>
            <a:pPr algn="ctr"/>
            <a:r>
              <a:rPr lang="en-US" sz="6000" b="1" dirty="0">
                <a:solidFill>
                  <a:schemeClr val="bg1"/>
                </a:solidFill>
              </a:rPr>
              <a:t>  David E. Smith ES Targets</a:t>
            </a:r>
          </a:p>
        </p:txBody>
      </p:sp>
      <p:sp>
        <p:nvSpPr>
          <p:cNvPr id="3" name="Text Placeholder 2"/>
          <p:cNvSpPr>
            <a:spLocks noGrp="1"/>
          </p:cNvSpPr>
          <p:nvPr>
            <p:ph idx="1"/>
          </p:nvPr>
        </p:nvSpPr>
        <p:spPr>
          <a:xfrm>
            <a:off x="866441" y="2336800"/>
            <a:ext cx="6982159" cy="3530600"/>
          </a:xfrm>
        </p:spPr>
        <p:txBody>
          <a:bodyPr>
            <a:noAutofit/>
          </a:bodyPr>
          <a:lstStyle/>
          <a:p>
            <a:r>
              <a:rPr lang="en-US" sz="3200" b="1" dirty="0"/>
              <a:t>Staff and materials to support quality instruction in ELAR </a:t>
            </a:r>
          </a:p>
          <a:p>
            <a:r>
              <a:rPr lang="en-US" sz="3200" b="1" dirty="0"/>
              <a:t>Staff and materials to support quality instruction in Math</a:t>
            </a:r>
          </a:p>
          <a:p>
            <a:r>
              <a:rPr lang="en-US" sz="3200" b="1" dirty="0"/>
              <a:t>Supplemental tutoring</a:t>
            </a:r>
          </a:p>
          <a:p>
            <a:r>
              <a:rPr lang="en-US" sz="3200" b="1"/>
              <a:t>Parental </a:t>
            </a:r>
            <a:r>
              <a:rPr lang="en-US" sz="3200" b="1" dirty="0"/>
              <a:t>engagement</a:t>
            </a:r>
          </a:p>
          <a:p>
            <a:pPr>
              <a:buFont typeface="Wingdings" pitchFamily="2" charset="2"/>
              <a:buChar char="Ø"/>
            </a:pPr>
            <a:endParaRPr lang="en-US" sz="2400" b="1" dirty="0"/>
          </a:p>
        </p:txBody>
      </p:sp>
      <p:pic>
        <p:nvPicPr>
          <p:cNvPr id="4" name="Picture 3" descr="The IPKat: Ownership and control of IP: report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Tree>
    <p:extLst>
      <p:ext uri="{BB962C8B-B14F-4D97-AF65-F5344CB8AC3E}">
        <p14:creationId xmlns:p14="http://schemas.microsoft.com/office/powerpoint/2010/main" val="22069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a lot of requirements for schools that get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Title I money?</a:t>
            </a:r>
          </a:p>
        </p:txBody>
      </p:sp>
    </p:spTree>
    <p:extLst>
      <p:ext uri="{BB962C8B-B14F-4D97-AF65-F5344CB8AC3E}">
        <p14:creationId xmlns:p14="http://schemas.microsoft.com/office/powerpoint/2010/main" val="173955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Provide parents “right to know” notice</a:t>
            </a:r>
          </a:p>
          <a:p>
            <a:pPr marL="0" indent="0">
              <a:buNone/>
            </a:pPr>
            <a:endParaRPr lang="en-US" dirty="0"/>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137419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Hire state certified staff</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29363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Maintain documentation</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53737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What is Title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a:t>It’s the largest program supporting elementary and secondary education.</a:t>
            </a:r>
            <a:endParaRPr lang="en-US" sz="4400" dirty="0"/>
          </a:p>
        </p:txBody>
      </p:sp>
    </p:spTree>
    <p:extLst>
      <p:ext uri="{BB962C8B-B14F-4D97-AF65-F5344CB8AC3E}">
        <p14:creationId xmlns:p14="http://schemas.microsoft.com/office/powerpoint/2010/main" val="304602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a:bodyPr>
          <a:lstStyle/>
          <a:p>
            <a:pPr marL="0" indent="0" algn="ctr">
              <a:buNone/>
            </a:pPr>
            <a:r>
              <a:rPr lang="en-US" sz="6000" b="1" dirty="0">
                <a:latin typeface="+mj-lt"/>
              </a:rPr>
              <a:t>Detail in the campus improvement plan how Title I funds will be used</a:t>
            </a:r>
          </a:p>
          <a:p>
            <a:pPr marL="0" indent="0" algn="ctr">
              <a:buNone/>
            </a:pPr>
            <a:endParaRPr lang="en-US" dirty="0"/>
          </a:p>
        </p:txBody>
      </p:sp>
    </p:spTree>
    <p:extLst>
      <p:ext uri="{BB962C8B-B14F-4D97-AF65-F5344CB8AC3E}">
        <p14:creationId xmlns:p14="http://schemas.microsoft.com/office/powerpoint/2010/main" val="2055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lnSpcReduction="10000"/>
          </a:bodyPr>
          <a:lstStyle/>
          <a:p>
            <a:pPr marL="0" indent="0" algn="ctr">
              <a:buNone/>
            </a:pPr>
            <a:r>
              <a:rPr lang="en-US" sz="6000" b="1" dirty="0">
                <a:latin typeface="+mj-lt"/>
              </a:rPr>
              <a:t>Spend money in ways that meets the purpose of Title I</a:t>
            </a:r>
          </a:p>
          <a:p>
            <a:pPr marL="0" indent="0">
              <a:buNone/>
            </a:pPr>
            <a:endParaRPr lang="en-US" dirty="0"/>
          </a:p>
        </p:txBody>
      </p:sp>
    </p:spTree>
    <p:extLst>
      <p:ext uri="{BB962C8B-B14F-4D97-AF65-F5344CB8AC3E}">
        <p14:creationId xmlns:p14="http://schemas.microsoft.com/office/powerpoint/2010/main" val="85040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latin typeface="+mj-lt"/>
              </a:rPr>
              <a:t>Incorporate evidence-based instructional strategies</a:t>
            </a:r>
            <a:endParaRPr lang="en-US" dirty="0"/>
          </a:p>
        </p:txBody>
      </p:sp>
    </p:spTree>
    <p:extLst>
      <p:ext uri="{BB962C8B-B14F-4D97-AF65-F5344CB8AC3E}">
        <p14:creationId xmlns:p14="http://schemas.microsoft.com/office/powerpoint/2010/main" val="39118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a:latin typeface="+mj-lt"/>
              </a:rPr>
              <a:t>Supplement, not supplant, other efforts</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46821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lnSpcReduction="10000"/>
          </a:bodyPr>
          <a:lstStyle/>
          <a:p>
            <a:pPr marL="0" indent="0" algn="ctr">
              <a:buNone/>
            </a:pPr>
            <a:r>
              <a:rPr lang="en-US" sz="6000" b="1" dirty="0">
                <a:latin typeface="+mj-lt"/>
              </a:rPr>
              <a:t>Implement parent and family engagement activities</a:t>
            </a:r>
          </a:p>
          <a:p>
            <a:pPr marL="0" indent="0">
              <a:buNone/>
            </a:pPr>
            <a:endParaRPr lang="en-US" dirty="0"/>
          </a:p>
        </p:txBody>
      </p:sp>
    </p:spTree>
    <p:extLst>
      <p:ext uri="{BB962C8B-B14F-4D97-AF65-F5344CB8AC3E}">
        <p14:creationId xmlns:p14="http://schemas.microsoft.com/office/powerpoint/2010/main" val="2196933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special requirements for involving families?</a:t>
            </a:r>
          </a:p>
        </p:txBody>
      </p:sp>
    </p:spTree>
    <p:extLst>
      <p:ext uri="{BB962C8B-B14F-4D97-AF65-F5344CB8AC3E}">
        <p14:creationId xmlns:p14="http://schemas.microsoft.com/office/powerpoint/2010/main" val="322221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Parent </a:t>
            </a:r>
            <a:br>
              <a:rPr lang="en-US" sz="6000" b="1" dirty="0">
                <a:latin typeface="+mj-lt"/>
              </a:rPr>
            </a:br>
            <a:r>
              <a:rPr lang="en-US" sz="6000" b="1" dirty="0">
                <a:latin typeface="+mj-lt"/>
              </a:rPr>
              <a:t>&amp; Family Engagement Policy</a:t>
            </a:r>
          </a:p>
          <a:p>
            <a:pPr marL="0" indent="0">
              <a:buNone/>
            </a:pPr>
            <a:endParaRPr lang="en-US" dirty="0"/>
          </a:p>
        </p:txBody>
      </p:sp>
    </p:spTree>
    <p:extLst>
      <p:ext uri="{BB962C8B-B14F-4D97-AF65-F5344CB8AC3E}">
        <p14:creationId xmlns:p14="http://schemas.microsoft.com/office/powerpoint/2010/main" val="342643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School-Parent Compact</a:t>
            </a:r>
            <a:endParaRPr lang="en-US" b="1" dirty="0">
              <a:latin typeface="+mj-lt"/>
            </a:endParaRP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216547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Provide parent engagement activities</a:t>
            </a:r>
            <a:endParaRPr lang="en-US" b="1" dirty="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34" y="4495800"/>
            <a:ext cx="1998632" cy="2057722"/>
          </a:xfrm>
          <a:prstGeom prst="rect">
            <a:avLst/>
          </a:prstGeom>
        </p:spPr>
      </p:pic>
    </p:spTree>
    <p:extLst>
      <p:ext uri="{BB962C8B-B14F-4D97-AF65-F5344CB8AC3E}">
        <p14:creationId xmlns:p14="http://schemas.microsoft.com/office/powerpoint/2010/main" val="127935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a:bodyPr>
          <a:lstStyle/>
          <a:p>
            <a:pPr marL="0" indent="0" algn="ctr">
              <a:buNone/>
            </a:pPr>
            <a:r>
              <a:rPr lang="en-US" sz="6000" b="1" dirty="0">
                <a:latin typeface="+mj-lt"/>
              </a:rPr>
              <a:t>Educate staff on</a:t>
            </a:r>
          </a:p>
          <a:p>
            <a:pPr algn="ctr"/>
            <a:r>
              <a:rPr lang="en-US" sz="4400" b="1" dirty="0">
                <a:latin typeface="+mj-lt"/>
              </a:rPr>
              <a:t>the value of parent involvement</a:t>
            </a:r>
          </a:p>
          <a:p>
            <a:pPr algn="ctr"/>
            <a:r>
              <a:rPr lang="en-US" sz="4400" b="1" dirty="0">
                <a:latin typeface="+mj-lt"/>
              </a:rPr>
              <a:t>contributions parents make</a:t>
            </a:r>
          </a:p>
        </p:txBody>
      </p:sp>
    </p:spTree>
    <p:extLst>
      <p:ext uri="{BB962C8B-B14F-4D97-AF65-F5344CB8AC3E}">
        <p14:creationId xmlns:p14="http://schemas.microsoft.com/office/powerpoint/2010/main" val="407734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chemeClr val="bg1"/>
                </a:solidFill>
                <a:effectLst>
                  <a:outerShdw blurRad="38100" dist="38100" dir="2700000" algn="tl">
                    <a:srgbClr val="000000">
                      <a:alpha val="43137"/>
                    </a:srgbClr>
                  </a:outerShdw>
                </a:effectLst>
              </a:rPr>
              <a:t>Goals of Title I</a:t>
            </a:r>
          </a:p>
        </p:txBody>
      </p:sp>
      <p:pic>
        <p:nvPicPr>
          <p:cNvPr id="4" name="Picture 3" descr="Foundation for Student Success About U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a:latin typeface="+mj-lt"/>
              </a:rPr>
              <a:t>Increase academic achievement</a:t>
            </a:r>
          </a:p>
          <a:p>
            <a:r>
              <a:rPr lang="en-US" sz="2800" b="1" dirty="0">
                <a:latin typeface="+mj-lt"/>
              </a:rPr>
              <a:t>Provide direct instructional support to students</a:t>
            </a:r>
          </a:p>
          <a:p>
            <a:r>
              <a:rPr lang="en-US" sz="2800" b="1" dirty="0">
                <a:latin typeface="+mj-lt"/>
              </a:rPr>
              <a:t>Provide professional development for teachers</a:t>
            </a:r>
          </a:p>
          <a:p>
            <a:r>
              <a:rPr lang="en-US" sz="2800" b="1" dirty="0">
                <a:latin typeface="+mj-lt"/>
              </a:rPr>
              <a:t>Promote parent education and involvement </a:t>
            </a:r>
          </a:p>
        </p:txBody>
      </p:sp>
    </p:spTree>
    <p:extLst>
      <p:ext uri="{BB962C8B-B14F-4D97-AF65-F5344CB8AC3E}">
        <p14:creationId xmlns:p14="http://schemas.microsoft.com/office/powerpoint/2010/main" val="1072856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Can You Help?</a:t>
            </a:r>
          </a:p>
        </p:txBody>
      </p:sp>
      <p:sp>
        <p:nvSpPr>
          <p:cNvPr id="3" name="Text Placeholder 2"/>
          <p:cNvSpPr>
            <a:spLocks noGrp="1"/>
          </p:cNvSpPr>
          <p:nvPr>
            <p:ph sz="half" idx="1"/>
          </p:nvPr>
        </p:nvSpPr>
        <p:spPr>
          <a:xfrm>
            <a:off x="866440" y="2489199"/>
            <a:ext cx="5610560" cy="3530604"/>
          </a:xfrm>
        </p:spPr>
        <p:txBody>
          <a:bodyPr>
            <a:noAutofit/>
          </a:bodyPr>
          <a:lstStyle/>
          <a:p>
            <a:r>
              <a:rPr lang="en-US" sz="2800" b="1" dirty="0">
                <a:latin typeface="+mj-lt"/>
              </a:rPr>
              <a:t>Get involved</a:t>
            </a:r>
          </a:p>
          <a:p>
            <a:r>
              <a:rPr lang="en-US" sz="2800" b="1" dirty="0">
                <a:latin typeface="+mj-lt"/>
              </a:rPr>
              <a:t>Spread the good news</a:t>
            </a:r>
          </a:p>
          <a:p>
            <a:r>
              <a:rPr lang="en-US" sz="2800" b="1" dirty="0">
                <a:latin typeface="+mj-lt"/>
              </a:rPr>
              <a:t>Stay focused on the targets</a:t>
            </a:r>
          </a:p>
          <a:p>
            <a:r>
              <a:rPr lang="en-US" sz="2800" b="1" dirty="0">
                <a:latin typeface="+mj-lt"/>
              </a:rPr>
              <a:t>Participate in planning and evaluation efforts</a:t>
            </a:r>
          </a:p>
          <a:p>
            <a:r>
              <a:rPr lang="en-US" sz="2800" b="1" dirty="0">
                <a:latin typeface="+mj-lt"/>
              </a:rPr>
              <a:t>Encourage families to complete free and reduced lunch forms</a:t>
            </a:r>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rPr>
              <a:t>Any Questions?</a:t>
            </a: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a:latin typeface="+mj-lt"/>
              </a:rPr>
              <a:t>Thank you for attending!</a:t>
            </a:r>
            <a:endParaRPr lang="en-US" sz="5600" dirty="0">
              <a:latin typeface="+mj-lt"/>
            </a:endParaRPr>
          </a:p>
        </p:txBody>
      </p:sp>
      <p:pic>
        <p:nvPicPr>
          <p:cNvPr id="4" name="Picture 3" descr="Enquesta propera temporada, la teva opinió importa - http ..."/>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354816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Which </a:t>
            </a:r>
            <a:r>
              <a:rPr lang="en-US" sz="8000" b="1" dirty="0" err="1">
                <a:solidFill>
                  <a:schemeClr val="tx1">
                    <a:lumMod val="75000"/>
                    <a:lumOff val="25000"/>
                  </a:schemeClr>
                </a:solidFill>
                <a:effectLst>
                  <a:outerShdw blurRad="38100" dist="38100" dir="2700000" algn="tl">
                    <a:srgbClr val="000000">
                      <a:alpha val="43137"/>
                    </a:srgbClr>
                  </a:outerShdw>
                </a:effectLst>
              </a:rPr>
              <a:t>Birdville</a:t>
            </a:r>
            <a:r>
              <a:rPr lang="en-US" sz="8000" b="1" dirty="0">
                <a:solidFill>
                  <a:schemeClr val="tx1">
                    <a:lumMod val="75000"/>
                    <a:lumOff val="25000"/>
                  </a:schemeClr>
                </a:solidFill>
                <a:effectLst>
                  <a:outerShdw blurRad="38100" dist="38100" dir="2700000" algn="tl">
                    <a:srgbClr val="000000">
                      <a:alpha val="43137"/>
                    </a:srgbClr>
                  </a:outerShdw>
                </a:effectLst>
              </a:rPr>
              <a:t> campuses are Title I?</a:t>
            </a:r>
          </a:p>
        </p:txBody>
      </p:sp>
    </p:spTree>
    <p:extLst>
      <p:ext uri="{BB962C8B-B14F-4D97-AF65-F5344CB8AC3E}">
        <p14:creationId xmlns:p14="http://schemas.microsoft.com/office/powerpoint/2010/main" val="227197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Birdville</a:t>
            </a:r>
            <a:r>
              <a:rPr lang="en-US" sz="4400" b="1" dirty="0">
                <a:solidFill>
                  <a:schemeClr val="bg1"/>
                </a:solidFill>
                <a:effectLst>
                  <a:outerShdw blurRad="38100" dist="38100" dir="2700000" algn="tl">
                    <a:srgbClr val="000000">
                      <a:alpha val="43137"/>
                    </a:srgbClr>
                  </a:outerShdw>
                </a:effectLst>
              </a:rPr>
              <a:t> ISD Title I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Elementary Campuses  </a:t>
            </a: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a:t>
            </a:r>
            <a:r>
              <a:rPr lang="en-US" sz="2200" b="1" dirty="0" err="1">
                <a:latin typeface="+mj-lt"/>
              </a:rPr>
              <a:t>Binion</a:t>
            </a:r>
            <a:r>
              <a:rPr lang="en-US" sz="2200" b="1" dirty="0">
                <a:latin typeface="+mj-lt"/>
              </a:rPr>
              <a:t>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Birdville</a:t>
            </a:r>
            <a:r>
              <a:rPr lang="en-US" sz="4500" b="1" dirty="0">
                <a:solidFill>
                  <a:schemeClr val="bg1"/>
                </a:solidFill>
                <a:effectLst>
                  <a:outerShdw blurRad="38100" dist="38100" dir="2700000" algn="tl">
                    <a:srgbClr val="000000">
                      <a:alpha val="43137"/>
                    </a:srgbClr>
                  </a:outerShdw>
                </a:effectLst>
              </a:rPr>
              <a:t> ISD Title I </a:t>
            </a:r>
            <a:br>
              <a:rPr lang="en-US" sz="4500" b="1" dirty="0">
                <a:solidFill>
                  <a:schemeClr val="bg1"/>
                </a:solidFill>
                <a:effectLst>
                  <a:outerShdw blurRad="38100" dist="38100" dir="2700000" algn="tl">
                    <a:srgbClr val="000000">
                      <a:alpha val="43137"/>
                    </a:srgbClr>
                  </a:outerShdw>
                </a:effectLst>
              </a:rPr>
            </a:br>
            <a:r>
              <a:rPr lang="en-US" sz="4500" b="1" dirty="0">
                <a:solidFill>
                  <a:schemeClr val="bg1"/>
                </a:solidFill>
                <a:effectLst>
                  <a:outerShdw blurRad="38100" dist="38100" dir="2700000" algn="tl">
                    <a:srgbClr val="000000">
                      <a:alpha val="43137"/>
                    </a:srgbClr>
                  </a:outerShdw>
                </a:effectLst>
              </a:rPr>
              <a:t>Middle School Campuses </a:t>
            </a: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does being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a Title I campus help us?</a:t>
            </a:r>
          </a:p>
        </p:txBody>
      </p:sp>
    </p:spTree>
    <p:extLst>
      <p:ext uri="{BB962C8B-B14F-4D97-AF65-F5344CB8AC3E}">
        <p14:creationId xmlns:p14="http://schemas.microsoft.com/office/powerpoint/2010/main" val="233354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br>
              <a:rPr lang="en-US" sz="6600" b="1" dirty="0">
                <a:solidFill>
                  <a:schemeClr val="tx1">
                    <a:lumMod val="75000"/>
                    <a:lumOff val="25000"/>
                  </a:schemeClr>
                </a:solidFill>
              </a:rPr>
            </a:br>
            <a:r>
              <a:rPr lang="en-US" sz="6600" b="1" dirty="0">
                <a:solidFill>
                  <a:schemeClr val="tx1">
                    <a:lumMod val="75000"/>
                    <a:lumOff val="25000"/>
                  </a:schemeClr>
                </a:solidFill>
              </a:rPr>
              <a:t>It gives us money to provide extra opportunities for students and parents.</a:t>
            </a:r>
          </a:p>
        </p:txBody>
      </p:sp>
    </p:spTree>
    <p:extLst>
      <p:ext uri="{BB962C8B-B14F-4D97-AF65-F5344CB8AC3E}">
        <p14:creationId xmlns:p14="http://schemas.microsoft.com/office/powerpoint/2010/main" val="375018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tx1">
                    <a:lumMod val="75000"/>
                    <a:lumOff val="25000"/>
                  </a:schemeClr>
                </a:solidFill>
                <a:effectLst>
                  <a:outerShdw blurRad="38100" dist="38100" dir="2700000" algn="tl">
                    <a:srgbClr val="000000">
                      <a:alpha val="43137"/>
                    </a:srgbClr>
                  </a:outerShdw>
                </a:effectLst>
              </a:rPr>
              <a:t>How does the district know how much</a:t>
            </a:r>
            <a:br>
              <a:rPr lang="en-US" sz="6000" b="1" dirty="0">
                <a:solidFill>
                  <a:schemeClr val="tx1">
                    <a:lumMod val="75000"/>
                    <a:lumOff val="25000"/>
                  </a:schemeClr>
                </a:solidFill>
                <a:effectLst>
                  <a:outerShdw blurRad="38100" dist="38100" dir="2700000" algn="tl">
                    <a:srgbClr val="000000">
                      <a:alpha val="43137"/>
                    </a:srgbClr>
                  </a:outerShdw>
                </a:effectLst>
              </a:rPr>
            </a:br>
            <a:r>
              <a:rPr lang="en-US" sz="6000" b="1" dirty="0">
                <a:solidFill>
                  <a:schemeClr val="tx1">
                    <a:lumMod val="75000"/>
                    <a:lumOff val="25000"/>
                  </a:schemeClr>
                </a:solidFill>
                <a:effectLst>
                  <a:outerShdw blurRad="38100" dist="38100" dir="2700000" algn="tl">
                    <a:srgbClr val="000000">
                      <a:alpha val="43137"/>
                    </a:srgbClr>
                  </a:outerShdw>
                </a:effectLst>
              </a:rPr>
              <a:t> Title I money our campus should get?</a:t>
            </a:r>
          </a:p>
        </p:txBody>
      </p:sp>
    </p:spTree>
    <p:extLst>
      <p:ext uri="{BB962C8B-B14F-4D97-AF65-F5344CB8AC3E}">
        <p14:creationId xmlns:p14="http://schemas.microsoft.com/office/powerpoint/2010/main" val="272908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
      <a:dk1>
        <a:sysClr val="windowText" lastClr="000000"/>
      </a:dk1>
      <a:lt1>
        <a:sysClr val="window" lastClr="FFFFFF"/>
      </a:lt1>
      <a:dk2>
        <a:srgbClr val="242852"/>
      </a:dk2>
      <a:lt2>
        <a:srgbClr val="ACCBF9"/>
      </a:lt2>
      <a:accent1>
        <a:srgbClr val="FF0000"/>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1757</TotalTime>
  <Words>2047</Words>
  <Application>Microsoft Office PowerPoint</Application>
  <PresentationFormat>On-screen Show (4:3)</PresentationFormat>
  <Paragraphs>212</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Franklin Gothic Book</vt:lpstr>
      <vt:lpstr>Wingdings</vt:lpstr>
      <vt:lpstr>Wingdings 2</vt:lpstr>
      <vt:lpstr>Wingdings 3</vt:lpstr>
      <vt:lpstr>Ion Boardroom</vt:lpstr>
      <vt:lpstr> Welcome to the Title I Annual Meeting 2022-2023</vt:lpstr>
      <vt:lpstr>What is Title I ?</vt:lpstr>
      <vt:lpstr>Goals of Title I</vt:lpstr>
      <vt:lpstr> Which Birdville campuses are Title I?</vt:lpstr>
      <vt:lpstr> Birdville ISD Title I   Elementary Campuses  </vt:lpstr>
      <vt:lpstr> Birdville ISD Title I  Middle School Campuses </vt:lpstr>
      <vt:lpstr>How does being  a Title I campus help us?</vt:lpstr>
      <vt:lpstr> It gives us money to provide extra opportunities for students and parents.</vt:lpstr>
      <vt:lpstr>How does the district know how much  Title I money our campus should get?</vt:lpstr>
      <vt:lpstr>David E. Smith ES Allocation</vt:lpstr>
      <vt:lpstr>How do we decide where to spend the Title I money?</vt:lpstr>
      <vt:lpstr>#1</vt:lpstr>
      <vt:lpstr>#2</vt:lpstr>
      <vt:lpstr>#3</vt:lpstr>
      <vt:lpstr>  David E. Smith ES Targets</vt:lpstr>
      <vt:lpstr>Are there a lot of requirements for schools that get  Title I money?</vt:lpstr>
      <vt:lpstr>#1</vt:lpstr>
      <vt:lpstr>#2</vt:lpstr>
      <vt:lpstr>#3</vt:lpstr>
      <vt:lpstr>#4</vt:lpstr>
      <vt:lpstr>#5</vt:lpstr>
      <vt:lpstr>#6</vt:lpstr>
      <vt:lpstr>#7</vt:lpstr>
      <vt:lpstr>#8</vt:lpstr>
      <vt:lpstr>Are there special requirements for involving families?</vt:lpstr>
      <vt:lpstr>#1</vt:lpstr>
      <vt:lpstr>#2</vt:lpstr>
      <vt:lpstr>#3</vt:lpstr>
      <vt:lpstr>#4</vt:lpstr>
      <vt:lpstr>Can You Help?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298</cp:revision>
  <dcterms:created xsi:type="dcterms:W3CDTF">2012-09-07T19:09:42Z</dcterms:created>
  <dcterms:modified xsi:type="dcterms:W3CDTF">2022-08-08T20:02:03Z</dcterms:modified>
</cp:coreProperties>
</file>